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71" r:id="rId13"/>
    <p:sldId id="266" r:id="rId14"/>
    <p:sldId id="272" r:id="rId15"/>
    <p:sldId id="273" r:id="rId16"/>
    <p:sldId id="268" r:id="rId17"/>
    <p:sldId id="269" r:id="rId18"/>
    <p:sldId id="270" r:id="rId19"/>
    <p:sldId id="274" r:id="rId20"/>
    <p:sldId id="278" r:id="rId21"/>
    <p:sldId id="275" r:id="rId22"/>
    <p:sldId id="276" r:id="rId23"/>
    <p:sldId id="277" r:id="rId24"/>
    <p:sldId id="285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УМК «Начальная школа 21 века»</a:t>
            </a:r>
            <a:br>
              <a:rPr lang="ru-RU" b="1" cap="all" dirty="0" smtClean="0"/>
            </a:br>
            <a:r>
              <a:rPr lang="ru-RU" b="1" cap="all" dirty="0" smtClean="0"/>
              <a:t>Урок окружающего мира в 1 классе № 16</a:t>
            </a:r>
            <a:br>
              <a:rPr lang="ru-RU" b="1" cap="all" dirty="0" smtClean="0"/>
            </a:br>
            <a:r>
              <a:rPr lang="ru-RU" b="1" cap="all" dirty="0" smtClean="0"/>
              <a:t>Тема: «</a:t>
            </a:r>
            <a:r>
              <a:rPr lang="x-none" b="1" cap="all" smtClean="0"/>
              <a:t>ГДЕ ТЫ ЖИВЁШЬ?</a:t>
            </a:r>
            <a:r>
              <a:rPr lang="ru-RU" b="1" cap="all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36510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 презентации: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Коптева И.А.,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г. Ярославль, 2017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Магазины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vashgorod.ru/uploads/images/news/t5/f26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7041232" cy="45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Больница</a:t>
            </a:r>
            <a:endParaRPr lang="ru-RU" dirty="0"/>
          </a:p>
        </p:txBody>
      </p:sp>
      <p:pic>
        <p:nvPicPr>
          <p:cNvPr id="6" name="Содержимое 5" descr="0360629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624791"/>
            <a:ext cx="6572273" cy="438151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pic>
        <p:nvPicPr>
          <p:cNvPr id="6" name="Содержимое 5" descr="3-shutterstock_18029535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– Какие названия улиц своего города вы знаете? </a:t>
            </a:r>
            <a:endParaRPr lang="ru-RU" dirty="0" smtClean="0"/>
          </a:p>
          <a:p>
            <a:pPr>
              <a:buNone/>
            </a:pPr>
            <a:r>
              <a:rPr lang="x-none" smtClean="0"/>
              <a:t>– Чем улица отличается от переулка?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Жукова</a:t>
            </a:r>
            <a:endParaRPr lang="ru-RU" dirty="0"/>
          </a:p>
        </p:txBody>
      </p:sp>
      <p:pic>
        <p:nvPicPr>
          <p:cNvPr id="6" name="Содержимое 5" descr="d9d803c4abfc57984ed7a4031735965900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592078"/>
            <a:ext cx="6429420" cy="434891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Кирова</a:t>
            </a:r>
            <a:endParaRPr lang="ru-RU" dirty="0"/>
          </a:p>
        </p:txBody>
      </p:sp>
      <p:pic>
        <p:nvPicPr>
          <p:cNvPr id="6" name="Содержимое 5" descr="ee79f9d20c833a60d0493dc985d769e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644" y="1714488"/>
            <a:ext cx="6953132" cy="461349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– Знаете ли вы, по какому принципу ведётся нумерация домов по улице? </a:t>
            </a:r>
            <a:endParaRPr lang="ru-RU" dirty="0"/>
          </a:p>
        </p:txBody>
      </p:sp>
      <p:pic>
        <p:nvPicPr>
          <p:cNvPr id="4098" name="Picture 2" descr="http://static.panoramio.com/photos/large/3289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7557864" cy="2952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mtClean="0"/>
              <a:t>– Подумайте, где нужно искать самые большие номера домов? </a:t>
            </a:r>
            <a:endParaRPr lang="ru-RU" dirty="0"/>
          </a:p>
        </p:txBody>
      </p:sp>
      <p:pic>
        <p:nvPicPr>
          <p:cNvPr id="3074" name="Picture 2" descr="http://i.imgur.com/ECB20f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– А самые маленькие номера домов? </a:t>
            </a:r>
            <a:endParaRPr lang="ru-RU" dirty="0"/>
          </a:p>
        </p:txBody>
      </p:sp>
      <p:pic>
        <p:nvPicPr>
          <p:cNvPr id="2050" name="Picture 2" descr="https://i03.fotocdn.net/s16/246/gallery_m/489/103803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5715000" cy="368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– Теперь скажите, у кого из вас чётные номера домов, а у кого нечётные.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x-none" smtClean="0"/>
              <a:t>Скажите, а достаточно ли в большом городе знать только название улицы и номер дома?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smtClean="0"/>
              <a:t>Постановка 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Утром солнышко встаёт,</a:t>
            </a:r>
            <a:endParaRPr lang="ru-RU" dirty="0" smtClean="0"/>
          </a:p>
          <a:p>
            <a:pPr>
              <a:buNone/>
            </a:pPr>
            <a:r>
              <a:rPr lang="x-none" smtClean="0"/>
              <a:t>Всех на улицу зовёт.</a:t>
            </a:r>
            <a:endParaRPr lang="ru-RU" dirty="0" smtClean="0"/>
          </a:p>
          <a:p>
            <a:pPr>
              <a:buNone/>
            </a:pPr>
            <a:r>
              <a:rPr lang="x-none" smtClean="0"/>
              <a:t>Выхожу из дома я:</a:t>
            </a:r>
            <a:endParaRPr lang="ru-RU" dirty="0" smtClean="0"/>
          </a:p>
          <a:p>
            <a:pPr>
              <a:buNone/>
            </a:pPr>
            <a:r>
              <a:rPr lang="x-none" smtClean="0"/>
              <a:t>– Здравствуй, город мой чудесный!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gruzoperevozki_ukhta_yaroslavl_gru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146" y="3929066"/>
            <a:ext cx="3369672" cy="22450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b="1" smtClean="0"/>
              <a:t>Физкультминутка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x-none" smtClean="0"/>
              <a:t>Ой, что за народ</a:t>
            </a:r>
            <a:endParaRPr lang="ru-RU" dirty="0" smtClean="0"/>
          </a:p>
          <a:p>
            <a:pPr algn="ctr">
              <a:buNone/>
            </a:pPr>
            <a:r>
              <a:rPr lang="x-none" smtClean="0"/>
              <a:t>Дружно шагом идёт?</a:t>
            </a:r>
            <a:endParaRPr lang="ru-RU" dirty="0" smtClean="0"/>
          </a:p>
          <a:p>
            <a:pPr algn="ctr">
              <a:buNone/>
            </a:pPr>
            <a:r>
              <a:rPr lang="x-none" smtClean="0"/>
              <a:t>Быстро, быстро побежали,</a:t>
            </a:r>
            <a:endParaRPr lang="ru-RU" dirty="0" smtClean="0"/>
          </a:p>
          <a:p>
            <a:pPr algn="ctr">
              <a:buNone/>
            </a:pPr>
            <a:r>
              <a:rPr lang="x-none" smtClean="0"/>
              <a:t>Только ножки замелькали.</a:t>
            </a:r>
            <a:endParaRPr lang="ru-RU" dirty="0" smtClean="0"/>
          </a:p>
          <a:p>
            <a:pPr algn="ctr">
              <a:buNone/>
            </a:pPr>
            <a:r>
              <a:rPr lang="x-none" smtClean="0"/>
              <a:t>Ой, что за народ</a:t>
            </a:r>
            <a:endParaRPr lang="ru-RU" dirty="0" smtClean="0"/>
          </a:p>
          <a:p>
            <a:pPr algn="ctr">
              <a:buNone/>
            </a:pPr>
            <a:r>
              <a:rPr lang="x-none" smtClean="0"/>
              <a:t>На носочках идёт?</a:t>
            </a:r>
            <a:endParaRPr lang="ru-RU" dirty="0" smtClean="0"/>
          </a:p>
          <a:p>
            <a:pPr algn="ctr">
              <a:buNone/>
            </a:pPr>
            <a:r>
              <a:rPr lang="x-none" smtClean="0"/>
              <a:t>Ой, что за народ</a:t>
            </a:r>
            <a:endParaRPr lang="ru-RU" dirty="0" smtClean="0"/>
          </a:p>
          <a:p>
            <a:pPr algn="ctr">
              <a:buNone/>
            </a:pPr>
            <a:r>
              <a:rPr lang="x-none" smtClean="0"/>
              <a:t>В барабанчики бьёт?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i="1" smtClean="0"/>
              <a:t>– </a:t>
            </a:r>
            <a:r>
              <a:rPr lang="x-none" smtClean="0"/>
              <a:t>Знаете ли вы, в каком районе города вы живёте? В каком районе находится наша школа?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57888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714620"/>
            <a:ext cx="5214942" cy="37396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Ролевая игра</a:t>
            </a:r>
            <a:r>
              <a:rPr lang="ru-RU" dirty="0" smtClean="0"/>
              <a:t> (работа в паре)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x-none" smtClean="0"/>
              <a:t>– Представьте себе, что вы только что познакомились и решили пригласить друг друга в гости. Объясните, где вы живёте, не забыв при этом указать район, а также назвать какой-либо дополнительный ориентир.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Работа с учебником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z="2400" smtClean="0"/>
              <a:t>Рассмотрите рисунок. </a:t>
            </a:r>
            <a:endParaRPr lang="ru-RU" sz="2400" dirty="0" smtClean="0"/>
          </a:p>
          <a:p>
            <a:pPr>
              <a:buNone/>
            </a:pPr>
            <a:r>
              <a:rPr lang="x-none" sz="2400" smtClean="0"/>
              <a:t>Где живут ребята?</a:t>
            </a:r>
            <a:endParaRPr lang="ru-RU" sz="2400" dirty="0" smtClean="0"/>
          </a:p>
          <a:p>
            <a:pPr>
              <a:buNone/>
            </a:pPr>
            <a:r>
              <a:rPr lang="x-none" sz="2400" smtClean="0"/>
              <a:t>Где находится их школа?</a:t>
            </a:r>
            <a:endParaRPr lang="ru-RU" sz="2400" dirty="0" smtClean="0"/>
          </a:p>
          <a:p>
            <a:pPr>
              <a:buNone/>
            </a:pPr>
            <a:r>
              <a:rPr lang="x-none" sz="2400" smtClean="0"/>
              <a:t>Попробуйте определить путь, </a:t>
            </a:r>
            <a:endParaRPr lang="ru-RU" sz="2400" dirty="0" smtClean="0"/>
          </a:p>
          <a:p>
            <a:pPr>
              <a:buNone/>
            </a:pPr>
            <a:r>
              <a:rPr lang="x-none" sz="2400" smtClean="0"/>
              <a:t>по которому школьники </a:t>
            </a:r>
            <a:endParaRPr lang="ru-RU" sz="2400" dirty="0" smtClean="0"/>
          </a:p>
          <a:p>
            <a:pPr>
              <a:buNone/>
            </a:pPr>
            <a:r>
              <a:rPr lang="x-none" sz="2400" smtClean="0"/>
              <a:t>должны идти в школу.</a:t>
            </a:r>
            <a:endParaRPr lang="ru-RU" sz="2400" dirty="0" smtClean="0"/>
          </a:p>
          <a:p>
            <a:pPr>
              <a:buNone/>
            </a:pPr>
            <a:r>
              <a:rPr lang="x-none" sz="2400" smtClean="0"/>
              <a:t> Какой должна быть дорога </a:t>
            </a:r>
            <a:endParaRPr lang="ru-RU" sz="2400" dirty="0" smtClean="0"/>
          </a:p>
          <a:p>
            <a:pPr>
              <a:buNone/>
            </a:pPr>
            <a:r>
              <a:rPr lang="x-none" sz="2400" smtClean="0"/>
              <a:t>ребят в школу?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4493960" cy="422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На карте мира не найдешь</a:t>
            </a:r>
          </a:p>
          <a:p>
            <a:pPr>
              <a:buNone/>
            </a:pPr>
            <a:r>
              <a:rPr lang="ru-RU" dirty="0" smtClean="0"/>
              <a:t>Тот дом, в котором ты живешь,</a:t>
            </a:r>
          </a:p>
          <a:p>
            <a:pPr>
              <a:buNone/>
            </a:pPr>
            <a:r>
              <a:rPr lang="ru-RU" dirty="0" smtClean="0"/>
              <a:t>И даже улицы родной</a:t>
            </a:r>
          </a:p>
          <a:p>
            <a:pPr>
              <a:buNone/>
            </a:pPr>
            <a:r>
              <a:rPr lang="ru-RU" dirty="0" smtClean="0"/>
              <a:t>Мы не найдем на карте той.</a:t>
            </a:r>
          </a:p>
          <a:p>
            <a:pPr>
              <a:buNone/>
            </a:pPr>
            <a:r>
              <a:rPr lang="ru-RU" dirty="0" smtClean="0"/>
              <a:t>Но мы всегда на ней найдем </a:t>
            </a:r>
          </a:p>
          <a:p>
            <a:pPr>
              <a:buNone/>
            </a:pPr>
            <a:r>
              <a:rPr lang="ru-RU" dirty="0" smtClean="0"/>
              <a:t>Свою страну – наш общий дом.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Задание «Соображалки»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Николай\Pictures\2016-10-24\004.jpg"/>
          <p:cNvPicPr>
            <a:picLocks noChangeAspect="1" noChangeArrowheads="1"/>
          </p:cNvPicPr>
          <p:nvPr/>
        </p:nvPicPr>
        <p:blipFill>
          <a:blip r:embed="rId3" cstate="print"/>
          <a:srcRect l="17356" t="35115" r="3577" b="48030"/>
          <a:stretch>
            <a:fillRect/>
          </a:stretch>
        </p:blipFill>
        <p:spPr bwMode="auto">
          <a:xfrm>
            <a:off x="467543" y="1628800"/>
            <a:ext cx="8280921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Игра «Шифровальщики»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Николай\Pictures\2016-10-24\004.jpg"/>
          <p:cNvPicPr>
            <a:picLocks noChangeAspect="1" noChangeArrowheads="1"/>
          </p:cNvPicPr>
          <p:nvPr/>
        </p:nvPicPr>
        <p:blipFill>
          <a:blip r:embed="rId3" cstate="print"/>
          <a:srcRect l="13499" t="50566" r="3577" b="18533"/>
          <a:stretch>
            <a:fillRect/>
          </a:stretch>
        </p:blipFill>
        <p:spPr bwMode="auto">
          <a:xfrm>
            <a:off x="467543" y="1628800"/>
            <a:ext cx="8280921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b="1" smtClean="0"/>
              <a:t>–</a:t>
            </a:r>
            <a:r>
              <a:rPr lang="x-none" smtClean="0"/>
              <a:t> О чём мы с вами говорили сегодня на уроке? Что самое важное необходимо запомнить?</a:t>
            </a:r>
            <a:endParaRPr lang="ru-RU" dirty="0" smtClean="0"/>
          </a:p>
          <a:p>
            <a:pPr>
              <a:buNone/>
            </a:pPr>
            <a:r>
              <a:rPr lang="x-none" smtClean="0"/>
              <a:t>– О чём бы вы хотели рассказать сегодня дома? Какими знаниями поделиться?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smtClean="0"/>
              <a:t>Постановка 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– Здравствуй, улица моя!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29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214554"/>
            <a:ext cx="7671110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="1" smtClean="0"/>
              <a:t>Постановка 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x-none" smtClean="0"/>
              <a:t>– Все мы с вами очень любим наш замечательный город. Нам нравится гулять по его красивым улицам, переулкам, паркам. А все ли из вас хорошо знают город, умеют в нём ориентироваться? О чём мы будем говорить сегодня на уроке?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mtClean="0"/>
              <a:t>Ориентирование на улицах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b="1" smtClean="0"/>
              <a:t>– </a:t>
            </a:r>
            <a:r>
              <a:rPr lang="x-none" smtClean="0"/>
              <a:t>Ребята, как вы думаете, можно ли заблудиться в большом городе? Почему?</a:t>
            </a:r>
            <a:endParaRPr lang="ru-RU" dirty="0" smtClean="0"/>
          </a:p>
          <a:p>
            <a:pPr>
              <a:buNone/>
            </a:pPr>
            <a:r>
              <a:rPr lang="x-none" smtClean="0"/>
              <a:t>– Что такое адрес? Знаете ли вы свой адрес?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Pictures\2016-10-24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39197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x-none" smtClean="0"/>
              <a:t>– Что ещё может помочь ориентироваться в большом городе? Посмотрите на рисунки.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Крупные учреждения</a:t>
            </a:r>
            <a:endParaRPr lang="ru-RU" dirty="0"/>
          </a:p>
        </p:txBody>
      </p:sp>
      <p:pic>
        <p:nvPicPr>
          <p:cNvPr id="6" name="Содержимое 5" descr="63223_8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600200"/>
            <a:ext cx="835824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2.infourok.ru/uploads/ex/00c9/00006270-0374d142/hello_html_m25b41a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Предприятия</a:t>
            </a:r>
            <a:endParaRPr lang="ru-RU" dirty="0"/>
          </a:p>
        </p:txBody>
      </p:sp>
      <p:pic>
        <p:nvPicPr>
          <p:cNvPr id="6" name="Содержимое 5" descr="bf153cf83b7dc1ff03f0a00e97e9b3d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357298"/>
            <a:ext cx="6858048" cy="472919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456</Words>
  <Application>Microsoft Office PowerPoint</Application>
  <PresentationFormat>Экран (4:3)</PresentationFormat>
  <Paragraphs>64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УМК «Начальная школа 21 века» Урок окружающего мира в 1 классе № 16 Тема: «ГДЕ ТЫ ЖИВЁШЬ?»</vt:lpstr>
      <vt:lpstr>Постановка цели урока</vt:lpstr>
      <vt:lpstr>Постановка цели урока</vt:lpstr>
      <vt:lpstr>Постановка цели урока</vt:lpstr>
      <vt:lpstr>Ориентирование на улицах города</vt:lpstr>
      <vt:lpstr>Слайд 6</vt:lpstr>
      <vt:lpstr>Слайд 7</vt:lpstr>
      <vt:lpstr>Крупные учреждения</vt:lpstr>
      <vt:lpstr>Предприятия</vt:lpstr>
      <vt:lpstr>Магазины</vt:lpstr>
      <vt:lpstr>Больница</vt:lpstr>
      <vt:lpstr>Достопримечательности</vt:lpstr>
      <vt:lpstr>Слайд 13</vt:lpstr>
      <vt:lpstr>Улица Жукова</vt:lpstr>
      <vt:lpstr>Улица Кирова</vt:lpstr>
      <vt:lpstr>Слайд 16</vt:lpstr>
      <vt:lpstr>Слайд 17</vt:lpstr>
      <vt:lpstr>Слайд 18</vt:lpstr>
      <vt:lpstr>Слайд 19</vt:lpstr>
      <vt:lpstr>Физкультминутка </vt:lpstr>
      <vt:lpstr>Слайд 21</vt:lpstr>
      <vt:lpstr>Ролевая игра (работа в паре)</vt:lpstr>
      <vt:lpstr>Работа с учебником </vt:lpstr>
      <vt:lpstr>Слайд 24</vt:lpstr>
      <vt:lpstr>Задание «Соображалки» </vt:lpstr>
      <vt:lpstr>Игра «Шифровальщики»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ТЫ ЖИВЁШЬ?</dc:title>
  <dc:creator>Николай Туран</dc:creator>
  <cp:lastModifiedBy>X552</cp:lastModifiedBy>
  <cp:revision>17</cp:revision>
  <dcterms:created xsi:type="dcterms:W3CDTF">2016-10-20T14:14:07Z</dcterms:created>
  <dcterms:modified xsi:type="dcterms:W3CDTF">2017-11-01T20:24:50Z</dcterms:modified>
</cp:coreProperties>
</file>